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6"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The Graph of the Average Energy temperature and Mass in different type of wood</a:t>
            </a:r>
          </a:p>
        </c:rich>
      </c:tx>
      <c:layout/>
    </c:title>
    <c:plotArea>
      <c:layout/>
      <c:barChart>
        <c:barDir val="col"/>
        <c:grouping val="clustered"/>
        <c:ser>
          <c:idx val="0"/>
          <c:order val="0"/>
          <c:tx>
            <c:strRef>
              <c:f>Sheet1!$B$1</c:f>
              <c:strCache>
                <c:ptCount val="1"/>
                <c:pt idx="0">
                  <c:v>Av. Energy(kJ/g)</c:v>
                </c:pt>
              </c:strCache>
            </c:strRef>
          </c:tx>
          <c:cat>
            <c:strRef>
              <c:f>Sheet1!$A$2:$A$4</c:f>
              <c:strCache>
                <c:ptCount val="3"/>
                <c:pt idx="0">
                  <c:v>Bamboo</c:v>
                </c:pt>
                <c:pt idx="1">
                  <c:v>Port jackson</c:v>
                </c:pt>
                <c:pt idx="2">
                  <c:v>Blue Gum </c:v>
                </c:pt>
              </c:strCache>
            </c:strRef>
          </c:cat>
          <c:val>
            <c:numRef>
              <c:f>Sheet1!$B$2:$B$4</c:f>
              <c:numCache>
                <c:formatCode>General</c:formatCode>
                <c:ptCount val="3"/>
                <c:pt idx="0">
                  <c:v>8.2800000000000011</c:v>
                </c:pt>
                <c:pt idx="1">
                  <c:v>8.58</c:v>
                </c:pt>
                <c:pt idx="2">
                  <c:v>6.81</c:v>
                </c:pt>
              </c:numCache>
            </c:numRef>
          </c:val>
        </c:ser>
        <c:ser>
          <c:idx val="1"/>
          <c:order val="1"/>
          <c:tx>
            <c:strRef>
              <c:f>Sheet1!$C$1</c:f>
              <c:strCache>
                <c:ptCount val="1"/>
                <c:pt idx="0">
                  <c:v>Av. Mass before(g)</c:v>
                </c:pt>
              </c:strCache>
            </c:strRef>
          </c:tx>
          <c:cat>
            <c:strRef>
              <c:f>Sheet1!$A$2:$A$4</c:f>
              <c:strCache>
                <c:ptCount val="3"/>
                <c:pt idx="0">
                  <c:v>Bamboo</c:v>
                </c:pt>
                <c:pt idx="1">
                  <c:v>Port jackson</c:v>
                </c:pt>
                <c:pt idx="2">
                  <c:v>Blue Gum </c:v>
                </c:pt>
              </c:strCache>
            </c:strRef>
          </c:cat>
          <c:val>
            <c:numRef>
              <c:f>Sheet1!$C$2:$C$4</c:f>
              <c:numCache>
                <c:formatCode>General</c:formatCode>
                <c:ptCount val="3"/>
                <c:pt idx="0">
                  <c:v>1.6300000000000001</c:v>
                </c:pt>
                <c:pt idx="1">
                  <c:v>1.84</c:v>
                </c:pt>
                <c:pt idx="2">
                  <c:v>1.61</c:v>
                </c:pt>
              </c:numCache>
            </c:numRef>
          </c:val>
        </c:ser>
        <c:ser>
          <c:idx val="2"/>
          <c:order val="2"/>
          <c:tx>
            <c:strRef>
              <c:f>Sheet1!$D$1</c:f>
              <c:strCache>
                <c:ptCount val="1"/>
                <c:pt idx="0">
                  <c:v>Av. Mass after(g)</c:v>
                </c:pt>
              </c:strCache>
            </c:strRef>
          </c:tx>
          <c:cat>
            <c:strRef>
              <c:f>Sheet1!$A$2:$A$4</c:f>
              <c:strCache>
                <c:ptCount val="3"/>
                <c:pt idx="0">
                  <c:v>Bamboo</c:v>
                </c:pt>
                <c:pt idx="1">
                  <c:v>Port jackson</c:v>
                </c:pt>
                <c:pt idx="2">
                  <c:v>Blue Gum </c:v>
                </c:pt>
              </c:strCache>
            </c:strRef>
          </c:cat>
          <c:val>
            <c:numRef>
              <c:f>Sheet1!$D$2:$D$4</c:f>
              <c:numCache>
                <c:formatCode>General</c:formatCode>
                <c:ptCount val="3"/>
                <c:pt idx="0">
                  <c:v>0.95000000000000062</c:v>
                </c:pt>
                <c:pt idx="1">
                  <c:v>1.1800000000000026</c:v>
                </c:pt>
                <c:pt idx="2">
                  <c:v>0.97000000000000053</c:v>
                </c:pt>
              </c:numCache>
            </c:numRef>
          </c:val>
        </c:ser>
        <c:ser>
          <c:idx val="3"/>
          <c:order val="3"/>
          <c:tx>
            <c:strRef>
              <c:f>Sheet1!$E$1</c:f>
              <c:strCache>
                <c:ptCount val="1"/>
                <c:pt idx="0">
                  <c:v>Av. Temp Bef.(°C)</c:v>
                </c:pt>
              </c:strCache>
            </c:strRef>
          </c:tx>
          <c:cat>
            <c:strRef>
              <c:f>Sheet1!$A$2:$A$4</c:f>
              <c:strCache>
                <c:ptCount val="3"/>
                <c:pt idx="0">
                  <c:v>Bamboo</c:v>
                </c:pt>
                <c:pt idx="1">
                  <c:v>Port jackson</c:v>
                </c:pt>
                <c:pt idx="2">
                  <c:v>Blue Gum </c:v>
                </c:pt>
              </c:strCache>
            </c:strRef>
          </c:cat>
          <c:val>
            <c:numRef>
              <c:f>Sheet1!$E$2:$E$4</c:f>
              <c:numCache>
                <c:formatCode>General</c:formatCode>
                <c:ptCount val="3"/>
                <c:pt idx="0">
                  <c:v>14.2</c:v>
                </c:pt>
                <c:pt idx="1">
                  <c:v>14.3</c:v>
                </c:pt>
                <c:pt idx="2">
                  <c:v>14.3</c:v>
                </c:pt>
              </c:numCache>
            </c:numRef>
          </c:val>
        </c:ser>
        <c:ser>
          <c:idx val="4"/>
          <c:order val="4"/>
          <c:tx>
            <c:strRef>
              <c:f>Sheet1!$F$1</c:f>
              <c:strCache>
                <c:ptCount val="1"/>
                <c:pt idx="0">
                  <c:v>Av. Temp Aft.(°C)</c:v>
                </c:pt>
              </c:strCache>
            </c:strRef>
          </c:tx>
          <c:cat>
            <c:strRef>
              <c:f>Sheet1!$A$2:$A$4</c:f>
              <c:strCache>
                <c:ptCount val="3"/>
                <c:pt idx="0">
                  <c:v>Bamboo</c:v>
                </c:pt>
                <c:pt idx="1">
                  <c:v>Port jackson</c:v>
                </c:pt>
                <c:pt idx="2">
                  <c:v>Blue Gum </c:v>
                </c:pt>
              </c:strCache>
            </c:strRef>
          </c:cat>
          <c:val>
            <c:numRef>
              <c:f>Sheet1!$F$2:$F$4</c:f>
              <c:numCache>
                <c:formatCode>General</c:formatCode>
                <c:ptCount val="3"/>
                <c:pt idx="0">
                  <c:v>16.8</c:v>
                </c:pt>
                <c:pt idx="1">
                  <c:v>16.899999999999999</c:v>
                </c:pt>
                <c:pt idx="2">
                  <c:v>16.3</c:v>
                </c:pt>
              </c:numCache>
            </c:numRef>
          </c:val>
        </c:ser>
        <c:axId val="128390272"/>
        <c:axId val="128392192"/>
      </c:barChart>
      <c:catAx>
        <c:axId val="128390272"/>
        <c:scaling>
          <c:orientation val="minMax"/>
        </c:scaling>
        <c:axPos val="b"/>
        <c:title>
          <c:tx>
            <c:rich>
              <a:bodyPr/>
              <a:lstStyle/>
              <a:p>
                <a:pPr>
                  <a:defRPr/>
                </a:pPr>
                <a:r>
                  <a:rPr lang="en-ZA"/>
                  <a:t>Diff. Alien Wood Type</a:t>
                </a:r>
              </a:p>
            </c:rich>
          </c:tx>
          <c:layout/>
        </c:title>
        <c:tickLblPos val="nextTo"/>
        <c:crossAx val="128392192"/>
        <c:crosses val="autoZero"/>
        <c:auto val="1"/>
        <c:lblAlgn val="ctr"/>
        <c:lblOffset val="100"/>
      </c:catAx>
      <c:valAx>
        <c:axId val="128392192"/>
        <c:scaling>
          <c:orientation val="minMax"/>
        </c:scaling>
        <c:axPos val="l"/>
        <c:majorGridlines/>
        <c:title>
          <c:tx>
            <c:rich>
              <a:bodyPr rot="-5400000" vert="horz"/>
              <a:lstStyle/>
              <a:p>
                <a:pPr>
                  <a:defRPr/>
                </a:pPr>
                <a:r>
                  <a:rPr lang="en-ZA"/>
                  <a:t>Diff. Average of types of wood</a:t>
                </a:r>
              </a:p>
            </c:rich>
          </c:tx>
          <c:layout/>
        </c:title>
        <c:numFmt formatCode="General" sourceLinked="1"/>
        <c:tickLblPos val="nextTo"/>
        <c:crossAx val="128390272"/>
        <c:crosses val="autoZero"/>
        <c:crossBetween val="between"/>
      </c:valAx>
      <c:spPr>
        <a:solidFill>
          <a:schemeClr val="lt1"/>
        </a:solidFill>
        <a:ln w="25400" cap="flat" cmpd="sng" algn="ctr">
          <a:solidFill>
            <a:schemeClr val="accent5"/>
          </a:solidFill>
          <a:prstDash val="solid"/>
        </a:ln>
        <a:effectLst/>
      </c:spPr>
    </c:plotArea>
    <c:legend>
      <c:legendPos val="r"/>
      <c:layout/>
    </c:legend>
    <c:plotVisOnly val="1"/>
    <c:dispBlanksAs val="gap"/>
  </c:chart>
  <c:spPr>
    <a:solidFill>
      <a:schemeClr val="lt1"/>
    </a:solidFill>
    <a:ln w="25400" cap="flat" cmpd="sng" algn="ctr">
      <a:solidFill>
        <a:schemeClr val="accent3"/>
      </a:solidFill>
      <a:prstDash val="solid"/>
    </a:ln>
    <a:effectLst/>
  </c:spPr>
  <c:txPr>
    <a:bodyPr/>
    <a:lstStyle/>
    <a:p>
      <a:pPr>
        <a:defRPr sz="1100">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sym typeface="Symbol"/>
              </a:rPr>
              <a:t>The graph of  in Wood Mass at different times.</a:t>
            </a:r>
            <a:endParaRPr lang="en-ZA"/>
          </a:p>
        </c:rich>
      </c:tx>
      <c:layout>
        <c:manualLayout>
          <c:xMode val="edge"/>
          <c:yMode val="edge"/>
          <c:x val="9.5867964421114046E-2"/>
          <c:y val="3.1746031746031744E-2"/>
        </c:manualLayout>
      </c:layout>
    </c:title>
    <c:plotArea>
      <c:layout/>
      <c:lineChart>
        <c:grouping val="standard"/>
        <c:ser>
          <c:idx val="0"/>
          <c:order val="0"/>
          <c:tx>
            <c:strRef>
              <c:f>Sheet1!$B$1</c:f>
              <c:strCache>
                <c:ptCount val="1"/>
                <c:pt idx="0">
                  <c:v>Bamboo Mass</c:v>
                </c:pt>
              </c:strCache>
            </c:strRef>
          </c:tx>
          <c:cat>
            <c:strRef>
              <c:f>Sheet1!$A$2:$A$6</c:f>
              <c:strCache>
                <c:ptCount val="5"/>
                <c:pt idx="0">
                  <c:v>Initial Time</c:v>
                </c:pt>
                <c:pt idx="1">
                  <c:v>1st hour</c:v>
                </c:pt>
                <c:pt idx="2">
                  <c:v>2nd hour</c:v>
                </c:pt>
                <c:pt idx="3">
                  <c:v>3rd hour</c:v>
                </c:pt>
                <c:pt idx="4">
                  <c:v>4th hour</c:v>
                </c:pt>
              </c:strCache>
            </c:strRef>
          </c:cat>
          <c:val>
            <c:numRef>
              <c:f>Sheet1!$B$2:$B$6</c:f>
              <c:numCache>
                <c:formatCode>General</c:formatCode>
                <c:ptCount val="5"/>
                <c:pt idx="0">
                  <c:v>4.5</c:v>
                </c:pt>
                <c:pt idx="1">
                  <c:v>4</c:v>
                </c:pt>
                <c:pt idx="2">
                  <c:v>3.5</c:v>
                </c:pt>
                <c:pt idx="3">
                  <c:v>3</c:v>
                </c:pt>
                <c:pt idx="4">
                  <c:v>2.8</c:v>
                </c:pt>
              </c:numCache>
            </c:numRef>
          </c:val>
        </c:ser>
        <c:ser>
          <c:idx val="1"/>
          <c:order val="1"/>
          <c:tx>
            <c:strRef>
              <c:f>Sheet1!$C$1</c:f>
              <c:strCache>
                <c:ptCount val="1"/>
                <c:pt idx="0">
                  <c:v>Port Jackson</c:v>
                </c:pt>
              </c:strCache>
            </c:strRef>
          </c:tx>
          <c:cat>
            <c:strRef>
              <c:f>Sheet1!$A$2:$A$6</c:f>
              <c:strCache>
                <c:ptCount val="5"/>
                <c:pt idx="0">
                  <c:v>Initial Time</c:v>
                </c:pt>
                <c:pt idx="1">
                  <c:v>1st hour</c:v>
                </c:pt>
                <c:pt idx="2">
                  <c:v>2nd hour</c:v>
                </c:pt>
                <c:pt idx="3">
                  <c:v>3rd hour</c:v>
                </c:pt>
                <c:pt idx="4">
                  <c:v>4th hour</c:v>
                </c:pt>
              </c:strCache>
            </c:strRef>
          </c:cat>
          <c:val>
            <c:numRef>
              <c:f>Sheet1!$C$2:$C$6</c:f>
              <c:numCache>
                <c:formatCode>General</c:formatCode>
                <c:ptCount val="5"/>
                <c:pt idx="0">
                  <c:v>5.5</c:v>
                </c:pt>
                <c:pt idx="1">
                  <c:v>4.3</c:v>
                </c:pt>
                <c:pt idx="2">
                  <c:v>2.7</c:v>
                </c:pt>
                <c:pt idx="3">
                  <c:v>2.6</c:v>
                </c:pt>
                <c:pt idx="4">
                  <c:v>2.5</c:v>
                </c:pt>
              </c:numCache>
            </c:numRef>
          </c:val>
        </c:ser>
        <c:ser>
          <c:idx val="2"/>
          <c:order val="2"/>
          <c:tx>
            <c:strRef>
              <c:f>Sheet1!$D$1</c:f>
              <c:strCache>
                <c:ptCount val="1"/>
                <c:pt idx="0">
                  <c:v>Blue Gum Mass</c:v>
                </c:pt>
              </c:strCache>
            </c:strRef>
          </c:tx>
          <c:cat>
            <c:strRef>
              <c:f>Sheet1!$A$2:$A$6</c:f>
              <c:strCache>
                <c:ptCount val="5"/>
                <c:pt idx="0">
                  <c:v>Initial Time</c:v>
                </c:pt>
                <c:pt idx="1">
                  <c:v>1st hour</c:v>
                </c:pt>
                <c:pt idx="2">
                  <c:v>2nd hour</c:v>
                </c:pt>
                <c:pt idx="3">
                  <c:v>3rd hour</c:v>
                </c:pt>
                <c:pt idx="4">
                  <c:v>4th hour</c:v>
                </c:pt>
              </c:strCache>
            </c:strRef>
          </c:cat>
          <c:val>
            <c:numRef>
              <c:f>Sheet1!$D$2:$D$6</c:f>
              <c:numCache>
                <c:formatCode>General</c:formatCode>
                <c:ptCount val="5"/>
                <c:pt idx="0">
                  <c:v>7</c:v>
                </c:pt>
                <c:pt idx="1">
                  <c:v>5.5</c:v>
                </c:pt>
                <c:pt idx="2">
                  <c:v>4.5</c:v>
                </c:pt>
                <c:pt idx="3">
                  <c:v>4</c:v>
                </c:pt>
                <c:pt idx="4">
                  <c:v>4</c:v>
                </c:pt>
              </c:numCache>
            </c:numRef>
          </c:val>
        </c:ser>
        <c:marker val="1"/>
        <c:axId val="128426368"/>
        <c:axId val="128428288"/>
      </c:lineChart>
      <c:catAx>
        <c:axId val="128426368"/>
        <c:scaling>
          <c:orientation val="minMax"/>
        </c:scaling>
        <c:axPos val="b"/>
        <c:title>
          <c:tx>
            <c:rich>
              <a:bodyPr/>
              <a:lstStyle/>
              <a:p>
                <a:pPr>
                  <a:defRPr/>
                </a:pPr>
                <a:r>
                  <a:rPr lang="en-ZA"/>
                  <a:t>Wood</a:t>
                </a:r>
                <a:r>
                  <a:rPr lang="en-ZA" baseline="0"/>
                  <a:t> Type</a:t>
                </a:r>
                <a:endParaRPr lang="en-ZA"/>
              </a:p>
            </c:rich>
          </c:tx>
          <c:layout/>
        </c:title>
        <c:numFmt formatCode="General" sourceLinked="1"/>
        <c:tickLblPos val="nextTo"/>
        <c:crossAx val="128428288"/>
        <c:crosses val="autoZero"/>
        <c:auto val="1"/>
        <c:lblAlgn val="ctr"/>
        <c:lblOffset val="100"/>
      </c:catAx>
      <c:valAx>
        <c:axId val="128428288"/>
        <c:scaling>
          <c:orientation val="minMax"/>
        </c:scaling>
        <c:axPos val="l"/>
        <c:majorGridlines>
          <c:spPr>
            <a:ln w="9525" cap="flat" cmpd="sng" algn="ctr">
              <a:solidFill>
                <a:schemeClr val="accent3">
                  <a:shade val="95000"/>
                  <a:satMod val="105000"/>
                </a:schemeClr>
              </a:solidFill>
              <a:prstDash val="solid"/>
            </a:ln>
            <a:effectLst/>
          </c:spPr>
        </c:majorGridlines>
        <c:title>
          <c:tx>
            <c:rich>
              <a:bodyPr rot="-5400000" vert="horz"/>
              <a:lstStyle/>
              <a:p>
                <a:pPr>
                  <a:defRPr/>
                </a:pPr>
                <a:r>
                  <a:rPr lang="en-ZA"/>
                  <a:t>Mass</a:t>
                </a:r>
                <a:r>
                  <a:rPr lang="en-ZA" baseline="0"/>
                  <a:t>(kg)</a:t>
                </a:r>
                <a:endParaRPr lang="en-ZA"/>
              </a:p>
            </c:rich>
          </c:tx>
          <c:layout/>
        </c:title>
        <c:numFmt formatCode="General" sourceLinked="1"/>
        <c:tickLblPos val="nextTo"/>
        <c:crossAx val="128426368"/>
        <c:crosses val="autoZero"/>
        <c:crossBetween val="between"/>
      </c:valAx>
      <c:spPr>
        <a:solidFill>
          <a:schemeClr val="lt1"/>
        </a:solidFill>
        <a:ln w="25400" cap="flat" cmpd="sng" algn="ctr">
          <a:solidFill>
            <a:schemeClr val="accent6"/>
          </a:solidFill>
          <a:prstDash val="solid"/>
        </a:ln>
        <a:effectLst/>
      </c:spPr>
    </c:plotArea>
    <c:legend>
      <c:legendPos val="r"/>
      <c:layout/>
    </c:legend>
    <c:plotVisOnly val="1"/>
    <c:dispBlanksAs val="gap"/>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D951F-1729-4F68-BF30-09E791BEDD83}" type="datetimeFigureOut">
              <a:rPr lang="en-ZA" smtClean="0"/>
              <a:pPr/>
              <a:t>2013/09/11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D0D25F1-39FE-44CE-AFD0-A954CBD0BA01}"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D951F-1729-4F68-BF30-09E791BEDD83}" type="datetimeFigureOut">
              <a:rPr lang="en-ZA" smtClean="0"/>
              <a:pPr/>
              <a:t>2013/09/11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D25F1-39FE-44CE-AFD0-A954CBD0BA01}"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8136904" cy="1470025"/>
          </a:xfrm>
        </p:spPr>
        <p:txBody>
          <a:bodyPr>
            <a:noAutofit/>
          </a:bodyPr>
          <a:lstStyle/>
          <a:p>
            <a:r>
              <a:rPr lang="en-US" b="1" dirty="0">
                <a:solidFill>
                  <a:srgbClr val="FF0000"/>
                </a:solidFill>
              </a:rPr>
              <a:t> </a:t>
            </a:r>
            <a:r>
              <a:rPr lang="en-US" b="1" dirty="0">
                <a:solidFill>
                  <a:srgbClr val="FF0000"/>
                </a:solidFill>
                <a:latin typeface="Algerian" pitchFamily="82" charset="0"/>
              </a:rPr>
              <a:t>Eskom Science </a:t>
            </a:r>
            <a:r>
              <a:rPr lang="en-US" b="1" dirty="0" smtClean="0">
                <a:solidFill>
                  <a:srgbClr val="FF0000"/>
                </a:solidFill>
                <a:latin typeface="Algerian" pitchFamily="82" charset="0"/>
              </a:rPr>
              <a:t>Expo</a:t>
            </a:r>
            <a:r>
              <a:rPr lang="en-ZA" dirty="0" smtClean="0">
                <a:solidFill>
                  <a:srgbClr val="FF0000"/>
                </a:solidFill>
                <a:latin typeface="Algerian" pitchFamily="82" charset="0"/>
              </a:rPr>
              <a:t>    </a:t>
            </a:r>
            <a:r>
              <a:rPr lang="en-US" b="1" dirty="0" smtClean="0">
                <a:solidFill>
                  <a:srgbClr val="FF0000"/>
                </a:solidFill>
                <a:latin typeface="Algerian" pitchFamily="82" charset="0"/>
              </a:rPr>
              <a:t> </a:t>
            </a:r>
            <a:r>
              <a:rPr lang="en-US" b="1" dirty="0">
                <a:solidFill>
                  <a:srgbClr val="FF0000"/>
                </a:solidFill>
                <a:latin typeface="Algerian" pitchFamily="82" charset="0"/>
              </a:rPr>
              <a:t>Alien Charcoal</a:t>
            </a:r>
            <a:endParaRPr lang="en-ZA" dirty="0">
              <a:solidFill>
                <a:srgbClr val="FF0000"/>
              </a:solidFill>
              <a:latin typeface="Algerian" pitchFamily="82" charset="0"/>
            </a:endParaRPr>
          </a:p>
        </p:txBody>
      </p:sp>
      <p:pic>
        <p:nvPicPr>
          <p:cNvPr id="8194" name="Picture 2" descr="NODULES ON PORT JACKSON FROM PARASITIC WASP"/>
          <p:cNvPicPr>
            <a:picLocks noChangeAspect="1" noChangeArrowheads="1"/>
          </p:cNvPicPr>
          <p:nvPr/>
        </p:nvPicPr>
        <p:blipFill>
          <a:blip r:embed="rId2" cstate="print"/>
          <a:srcRect/>
          <a:stretch>
            <a:fillRect/>
          </a:stretch>
        </p:blipFill>
        <p:spPr bwMode="auto">
          <a:xfrm>
            <a:off x="6156176" y="4293096"/>
            <a:ext cx="2808312" cy="2395275"/>
          </a:xfrm>
          <a:prstGeom prst="rect">
            <a:avLst/>
          </a:prstGeom>
          <a:ln>
            <a:solidFill>
              <a:srgbClr val="00FF00"/>
            </a:solidFill>
          </a:ln>
          <a:effectLst>
            <a:outerShdw blurRad="190500" algn="tl" rotWithShape="0">
              <a:srgbClr val="000000">
                <a:alpha val="70000"/>
              </a:srgbClr>
            </a:outerShdw>
          </a:effectLst>
        </p:spPr>
      </p:pic>
      <p:pic>
        <p:nvPicPr>
          <p:cNvPr id="8196" name="Picture 4" descr="Removal of Port Jackson out of the Merwida Wetlands"/>
          <p:cNvPicPr>
            <a:picLocks noChangeAspect="1" noChangeArrowheads="1"/>
          </p:cNvPicPr>
          <p:nvPr/>
        </p:nvPicPr>
        <p:blipFill>
          <a:blip r:embed="rId3" cstate="print"/>
          <a:srcRect/>
          <a:stretch>
            <a:fillRect/>
          </a:stretch>
        </p:blipFill>
        <p:spPr bwMode="auto">
          <a:xfrm>
            <a:off x="323528" y="1700808"/>
            <a:ext cx="3024336" cy="2448272"/>
          </a:xfrm>
          <a:prstGeom prst="rect">
            <a:avLst/>
          </a:prstGeom>
          <a:ln>
            <a:solidFill>
              <a:srgbClr val="00FF00"/>
            </a:solidFill>
          </a:ln>
          <a:effectLst>
            <a:outerShdw blurRad="190500" algn="tl" rotWithShape="0">
              <a:srgbClr val="000000">
                <a:alpha val="70000"/>
              </a:srgbClr>
            </a:outerShdw>
          </a:effectLst>
        </p:spPr>
      </p:pic>
      <p:pic>
        <p:nvPicPr>
          <p:cNvPr id="8198" name="Picture 6" descr="https://encrypted-tbn2.gstatic.com/images?q=tbn:ANd9GcTb8NRPRQjsrtN6pmBsvuDiDX2ejxVy2fH4JenuRqu0nfCpt7NOyA"/>
          <p:cNvPicPr>
            <a:picLocks noChangeAspect="1" noChangeArrowheads="1"/>
          </p:cNvPicPr>
          <p:nvPr/>
        </p:nvPicPr>
        <p:blipFill>
          <a:blip r:embed="rId4" cstate="print"/>
          <a:srcRect/>
          <a:stretch>
            <a:fillRect/>
          </a:stretch>
        </p:blipFill>
        <p:spPr bwMode="auto">
          <a:xfrm>
            <a:off x="251520" y="4221088"/>
            <a:ext cx="2808312" cy="2448272"/>
          </a:xfrm>
          <a:prstGeom prst="rect">
            <a:avLst/>
          </a:prstGeom>
          <a:ln>
            <a:solidFill>
              <a:srgbClr val="00FF00"/>
            </a:solidFill>
          </a:ln>
          <a:effectLst>
            <a:outerShdw blurRad="190500" algn="tl" rotWithShape="0">
              <a:srgbClr val="000000">
                <a:alpha val="70000"/>
              </a:srgbClr>
            </a:outerShdw>
          </a:effectLst>
        </p:spPr>
      </p:pic>
      <p:pic>
        <p:nvPicPr>
          <p:cNvPr id="8200" name="Picture 8" descr="https://encrypted-tbn2.gstatic.com/images?q=tbn:ANd9GcRqMWaUiVFm36L97sjYSEuSsI0bNvHh0083R-KBi1CPD_zD6f26"/>
          <p:cNvPicPr>
            <a:picLocks noChangeAspect="1" noChangeArrowheads="1"/>
          </p:cNvPicPr>
          <p:nvPr/>
        </p:nvPicPr>
        <p:blipFill>
          <a:blip r:embed="rId5" cstate="print"/>
          <a:srcRect/>
          <a:stretch>
            <a:fillRect/>
          </a:stretch>
        </p:blipFill>
        <p:spPr bwMode="auto">
          <a:xfrm>
            <a:off x="3131840" y="4221088"/>
            <a:ext cx="2952328" cy="2448272"/>
          </a:xfrm>
          <a:prstGeom prst="rect">
            <a:avLst/>
          </a:prstGeom>
          <a:ln>
            <a:solidFill>
              <a:srgbClr val="00FF00"/>
            </a:solidFill>
          </a:ln>
          <a:effectLst>
            <a:outerShdw blurRad="190500" algn="tl" rotWithShape="0">
              <a:srgbClr val="000000">
                <a:alpha val="70000"/>
              </a:srgbClr>
            </a:outerShdw>
          </a:effectLst>
        </p:spPr>
      </p:pic>
      <p:pic>
        <p:nvPicPr>
          <p:cNvPr id="8201" name="Picture 9"/>
          <p:cNvPicPr>
            <a:picLocks noChangeAspect="1" noChangeArrowheads="1"/>
          </p:cNvPicPr>
          <p:nvPr/>
        </p:nvPicPr>
        <p:blipFill>
          <a:blip r:embed="rId6" cstate="print"/>
          <a:srcRect/>
          <a:stretch>
            <a:fillRect/>
          </a:stretch>
        </p:blipFill>
        <p:spPr bwMode="auto">
          <a:xfrm>
            <a:off x="6228184" y="1700808"/>
            <a:ext cx="2664296" cy="2376264"/>
          </a:xfrm>
          <a:prstGeom prst="rect">
            <a:avLst/>
          </a:prstGeom>
          <a:ln>
            <a:solidFill>
              <a:srgbClr val="00FF00"/>
            </a:solidFill>
          </a:ln>
          <a:effectLst>
            <a:outerShdw blurRad="190500" algn="tl" rotWithShape="0">
              <a:srgbClr val="000000">
                <a:alpha val="70000"/>
              </a:srgbClr>
            </a:outerShdw>
          </a:effectLst>
        </p:spPr>
      </p:pic>
      <p:pic>
        <p:nvPicPr>
          <p:cNvPr id="8202" name="Picture 10"/>
          <p:cNvPicPr>
            <a:picLocks noChangeAspect="1" noChangeArrowheads="1"/>
          </p:cNvPicPr>
          <p:nvPr/>
        </p:nvPicPr>
        <p:blipFill>
          <a:blip r:embed="rId7" cstate="print"/>
          <a:srcRect/>
          <a:stretch>
            <a:fillRect/>
          </a:stretch>
        </p:blipFill>
        <p:spPr bwMode="auto">
          <a:xfrm>
            <a:off x="3419872" y="1772816"/>
            <a:ext cx="2664296" cy="2376264"/>
          </a:xfrm>
          <a:prstGeom prst="rect">
            <a:avLst/>
          </a:prstGeom>
          <a:ln>
            <a:solidFill>
              <a:srgbClr val="00FF00"/>
            </a:solid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Algerian" pitchFamily="82" charset="0"/>
              </a:rPr>
              <a:t>AIM</a:t>
            </a:r>
            <a:endParaRPr lang="en-ZA" sz="48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sz="4400" b="1" dirty="0" smtClean="0">
                <a:solidFill>
                  <a:srgbClr val="FF0000"/>
                </a:solidFill>
              </a:rPr>
              <a:t>The </a:t>
            </a:r>
            <a:r>
              <a:rPr lang="en-US" sz="4400" b="1" dirty="0">
                <a:solidFill>
                  <a:srgbClr val="FF0000"/>
                </a:solidFill>
              </a:rPr>
              <a:t>aim of this project is to turn alien plants (wood) into charcoal which could help to reduce the alien plants from our natural environment, at the same time benefiting societies and create career opportunities and subsistence. </a:t>
            </a:r>
            <a:endParaRPr lang="en-ZA" sz="4400" b="1" dirty="0">
              <a:solidFill>
                <a:srgbClr val="FF0000"/>
              </a:solidFill>
            </a:endParaRPr>
          </a:p>
          <a:p>
            <a:endParaRPr lang="en-ZA"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Making Charcoal</a:t>
            </a:r>
            <a:endParaRPr lang="en-ZA" dirty="0">
              <a:solidFill>
                <a:srgbClr val="FF0000"/>
              </a:solidFill>
              <a:latin typeface="Algerian" pitchFamily="82" charset="0"/>
            </a:endParaRPr>
          </a:p>
        </p:txBody>
      </p:sp>
      <p:sp>
        <p:nvSpPr>
          <p:cNvPr id="3" name="Content Placeholder 2"/>
          <p:cNvSpPr>
            <a:spLocks noGrp="1"/>
          </p:cNvSpPr>
          <p:nvPr>
            <p:ph idx="1"/>
          </p:nvPr>
        </p:nvSpPr>
        <p:spPr/>
        <p:txBody>
          <a:bodyPr/>
          <a:lstStyle/>
          <a:p>
            <a:pPr lvl="8"/>
            <a:endParaRPr lang="en-US" dirty="0" smtClean="0"/>
          </a:p>
          <a:p>
            <a:pPr lvl="8">
              <a:buNone/>
            </a:pPr>
            <a:endParaRPr lang="en-ZA" dirty="0"/>
          </a:p>
        </p:txBody>
      </p:sp>
      <p:pic>
        <p:nvPicPr>
          <p:cNvPr id="4" name="Picture 3" descr="N:\Image0928.jpg"/>
          <p:cNvPicPr/>
          <p:nvPr/>
        </p:nvPicPr>
        <p:blipFill>
          <a:blip r:embed="rId2" cstate="print"/>
          <a:srcRect/>
          <a:stretch>
            <a:fillRect/>
          </a:stretch>
        </p:blipFill>
        <p:spPr bwMode="auto">
          <a:xfrm>
            <a:off x="395536" y="3861048"/>
            <a:ext cx="2664296" cy="2448272"/>
          </a:xfrm>
          <a:prstGeom prst="rect">
            <a:avLst/>
          </a:prstGeom>
          <a:noFill/>
          <a:ln w="9525">
            <a:solidFill>
              <a:srgbClr val="00FF00"/>
            </a:solidFill>
            <a:miter lim="800000"/>
            <a:headEnd/>
            <a:tailEnd/>
          </a:ln>
        </p:spPr>
      </p:pic>
      <p:pic>
        <p:nvPicPr>
          <p:cNvPr id="5" name="Picture 4" descr="F:\Receiv. files\Image0907.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156176" y="1412776"/>
            <a:ext cx="2504678" cy="2232248"/>
          </a:xfrm>
          <a:prstGeom prst="rect">
            <a:avLst/>
          </a:prstGeom>
          <a:noFill/>
          <a:ln>
            <a:solidFill>
              <a:srgbClr val="00FF00"/>
            </a:solidFill>
          </a:ln>
        </p:spPr>
      </p:pic>
      <p:pic>
        <p:nvPicPr>
          <p:cNvPr id="6" name="Picture 5" descr="F:\Receiv. files\Image0883.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203848" y="1484784"/>
            <a:ext cx="2647950" cy="2088232"/>
          </a:xfrm>
          <a:prstGeom prst="rect">
            <a:avLst/>
          </a:prstGeom>
          <a:noFill/>
          <a:ln>
            <a:solidFill>
              <a:srgbClr val="00FF00"/>
            </a:solidFill>
          </a:ln>
        </p:spPr>
      </p:pic>
      <p:pic>
        <p:nvPicPr>
          <p:cNvPr id="7" name="Picture 6" descr="N:\Expo Project\New folder\IMG-20130721-00155.jpg"/>
          <p:cNvPicPr/>
          <p:nvPr/>
        </p:nvPicPr>
        <p:blipFill>
          <a:blip r:embed="rId5" cstate="print"/>
          <a:srcRect/>
          <a:stretch>
            <a:fillRect/>
          </a:stretch>
        </p:blipFill>
        <p:spPr bwMode="auto">
          <a:xfrm>
            <a:off x="3203848" y="3861048"/>
            <a:ext cx="2621987" cy="2497513"/>
          </a:xfrm>
          <a:prstGeom prst="rect">
            <a:avLst/>
          </a:prstGeom>
          <a:noFill/>
          <a:ln w="9525">
            <a:solidFill>
              <a:srgbClr val="00FF00"/>
            </a:solidFill>
            <a:miter lim="800000"/>
            <a:headEnd/>
            <a:tailEnd/>
          </a:ln>
        </p:spPr>
      </p:pic>
      <p:pic>
        <p:nvPicPr>
          <p:cNvPr id="8" name="Picture 7"/>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156176" y="3933056"/>
            <a:ext cx="2433389" cy="2520280"/>
          </a:xfrm>
          <a:prstGeom prst="rect">
            <a:avLst/>
          </a:prstGeom>
          <a:noFill/>
          <a:ln>
            <a:solidFill>
              <a:srgbClr val="00FF00"/>
            </a:solidFill>
          </a:ln>
        </p:spPr>
      </p:pic>
      <p:pic>
        <p:nvPicPr>
          <p:cNvPr id="9" name="Picture 8" descr="F:\Receiv. files\Image0888.jpg"/>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95536" y="1556792"/>
            <a:ext cx="2592288" cy="2016224"/>
          </a:xfrm>
          <a:prstGeom prst="rect">
            <a:avLst/>
          </a:prstGeom>
          <a:noFill/>
          <a:ln>
            <a:solidFill>
              <a:srgbClr val="00FF00"/>
            </a:solidFill>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Making Charcoal</a:t>
            </a:r>
            <a:endParaRPr lang="en-ZA"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23528" y="1484784"/>
            <a:ext cx="8389268" cy="4968552"/>
          </a:xfrm>
          <a:prstGeom prst="rect">
            <a:avLst/>
          </a:prstGeom>
          <a:noFill/>
          <a:ln w="9525">
            <a:solidFill>
              <a:srgbClr val="00FF00"/>
            </a:solidFill>
            <a:miter lim="800000"/>
            <a:headEnd/>
            <a:tailEnd/>
          </a:ln>
          <a:effectLst>
            <a:innerShdw blurRad="63500" dist="50800" dir="18900000">
              <a:schemeClr val="tx2">
                <a:lumMod val="60000"/>
                <a:lumOff val="40000"/>
                <a:alpha val="50000"/>
              </a:schemeClr>
            </a:innerShdw>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Algerian" pitchFamily="82" charset="0"/>
              </a:rPr>
              <a:t>Testing the Energy released</a:t>
            </a:r>
            <a:endParaRPr lang="en-ZA" dirty="0">
              <a:solidFill>
                <a:srgbClr val="FF0000"/>
              </a:solidFill>
              <a:latin typeface="Algerian" pitchFamily="82" charset="0"/>
            </a:endParaRPr>
          </a:p>
        </p:txBody>
      </p:sp>
      <p:pic>
        <p:nvPicPr>
          <p:cNvPr id="4" name="Content Placeholder 3" descr="N:\Expo Project\New folder\DSCF2069.JPG"/>
          <p:cNvPicPr>
            <a:picLocks noGrp="1"/>
          </p:cNvPicPr>
          <p:nvPr>
            <p:ph idx="1"/>
          </p:nvPr>
        </p:nvPicPr>
        <p:blipFill>
          <a:blip r:embed="rId2" cstate="print"/>
          <a:srcRect/>
          <a:stretch>
            <a:fillRect/>
          </a:stretch>
        </p:blipFill>
        <p:spPr bwMode="auto">
          <a:xfrm>
            <a:off x="323528" y="1628800"/>
            <a:ext cx="2664296" cy="2664296"/>
          </a:xfrm>
          <a:prstGeom prst="rect">
            <a:avLst/>
          </a:prstGeom>
          <a:ln>
            <a:solidFill>
              <a:srgbClr val="00FF00"/>
            </a:solidFill>
          </a:ln>
          <a:effectLst>
            <a:outerShdw blurRad="190500" algn="tl" rotWithShape="0">
              <a:srgbClr val="000000">
                <a:alpha val="70000"/>
              </a:srgbClr>
            </a:outerShdw>
          </a:effectLst>
        </p:spPr>
      </p:pic>
      <p:pic>
        <p:nvPicPr>
          <p:cNvPr id="5" name="Picture 4" descr="N:\Expo Project\New folder\DSCF2096.JPG"/>
          <p:cNvPicPr/>
          <p:nvPr/>
        </p:nvPicPr>
        <p:blipFill>
          <a:blip r:embed="rId3" cstate="print"/>
          <a:srcRect/>
          <a:stretch>
            <a:fillRect/>
          </a:stretch>
        </p:blipFill>
        <p:spPr bwMode="auto">
          <a:xfrm>
            <a:off x="5940152" y="1700808"/>
            <a:ext cx="2880320" cy="2592288"/>
          </a:xfrm>
          <a:prstGeom prst="rect">
            <a:avLst/>
          </a:prstGeom>
          <a:ln>
            <a:solidFill>
              <a:srgbClr val="00FF00"/>
            </a:solidFill>
          </a:ln>
          <a:effectLst>
            <a:outerShdw blurRad="190500" algn="tl" rotWithShape="0">
              <a:srgbClr val="000000">
                <a:alpha val="70000"/>
              </a:srgbClr>
            </a:outerShdw>
          </a:effectLst>
        </p:spPr>
      </p:pic>
      <p:pic>
        <p:nvPicPr>
          <p:cNvPr id="6" name="Picture 5" descr="N:\Expo Project\New folder\DSCF2076.JPG"/>
          <p:cNvPicPr/>
          <p:nvPr/>
        </p:nvPicPr>
        <p:blipFill>
          <a:blip r:embed="rId4" cstate="print"/>
          <a:srcRect/>
          <a:stretch>
            <a:fillRect/>
          </a:stretch>
        </p:blipFill>
        <p:spPr bwMode="auto">
          <a:xfrm>
            <a:off x="3059832" y="1700808"/>
            <a:ext cx="2880320" cy="2636912"/>
          </a:xfrm>
          <a:prstGeom prst="rect">
            <a:avLst/>
          </a:prstGeom>
          <a:ln>
            <a:solidFill>
              <a:srgbClr val="00FF00"/>
            </a:solidFill>
          </a:ln>
          <a:effectLst>
            <a:outerShdw blurRad="190500" algn="tl" rotWithShape="0">
              <a:srgbClr val="000000">
                <a:alpha val="70000"/>
              </a:srgbClr>
            </a:outerShdw>
          </a:effectLst>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409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23728" y="4869160"/>
            <a:ext cx="4448175" cy="68580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Results</a:t>
            </a:r>
            <a:endParaRPr lang="en-ZA" dirty="0">
              <a:solidFill>
                <a:srgbClr val="FF0000"/>
              </a:solidFill>
              <a:latin typeface="Algerian" pitchFamily="82" charset="0"/>
            </a:endParaRPr>
          </a:p>
        </p:txBody>
      </p:sp>
      <p:graphicFrame>
        <p:nvGraphicFramePr>
          <p:cNvPr id="8" name="Content Placeholder 7"/>
          <p:cNvGraphicFramePr>
            <a:graphicFrameLocks noGrp="1"/>
          </p:cNvGraphicFramePr>
          <p:nvPr>
            <p:ph idx="1"/>
          </p:nvPr>
        </p:nvGraphicFramePr>
        <p:xfrm>
          <a:off x="4427984" y="1556792"/>
          <a:ext cx="4464496" cy="460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179512" y="1556792"/>
          <a:ext cx="4176464"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708920"/>
            <a:ext cx="8229600" cy="1143000"/>
          </a:xfrm>
        </p:spPr>
        <p:txBody>
          <a:bodyPr>
            <a:noAutofit/>
          </a:bodyPr>
          <a:lstStyle/>
          <a:p>
            <a:r>
              <a:rPr lang="en-US" sz="9600" dirty="0" smtClean="0">
                <a:solidFill>
                  <a:srgbClr val="FF0000"/>
                </a:solidFill>
                <a:latin typeface="Algerian" pitchFamily="82" charset="0"/>
              </a:rPr>
              <a:t>Thank you!</a:t>
            </a:r>
            <a:endParaRPr lang="en-ZA" sz="9600" dirty="0">
              <a:solidFill>
                <a:srgbClr val="FF0000"/>
              </a:solidFill>
              <a:latin typeface="Algerian" pitchFamily="82"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101</Words>
  <Application>Microsoft Office PowerPoint</Application>
  <PresentationFormat>On-screen Show (4:3)</PresentationFormat>
  <Paragraphs>14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Eskom Science Expo     Alien Charcoal</vt:lpstr>
      <vt:lpstr>AIM</vt:lpstr>
      <vt:lpstr>Making Charcoal</vt:lpstr>
      <vt:lpstr>Making Charcoal</vt:lpstr>
      <vt:lpstr>Testing the Energy released</vt:lpstr>
      <vt:lpstr>Results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Eskom Science Expo     Alien Charcoal</dc:title>
  <dc:creator>User</dc:creator>
  <cp:lastModifiedBy>User</cp:lastModifiedBy>
  <cp:revision>31</cp:revision>
  <dcterms:created xsi:type="dcterms:W3CDTF">2013-09-10T16:58:05Z</dcterms:created>
  <dcterms:modified xsi:type="dcterms:W3CDTF">2013-09-11T18:55:42Z</dcterms:modified>
</cp:coreProperties>
</file>